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General Fund Revenue</a:t>
            </a:r>
          </a:p>
        </c:rich>
      </c:tx>
      <c:layout>
        <c:manualLayout>
          <c:xMode val="edge"/>
          <c:yMode val="edge"/>
          <c:x val="0.64046200778182871"/>
          <c:y val="3.2015065913370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81882724891956"/>
          <c:y val="9.8694517351997663E-2"/>
          <c:w val="0.49969270830812895"/>
          <c:h val="0.88834251968503941"/>
        </c:manualLayout>
      </c:layout>
      <c:pieChart>
        <c:varyColors val="1"/>
        <c:ser>
          <c:idx val="0"/>
          <c:order val="0"/>
          <c:tx>
            <c:strRef>
              <c:f>Graphs!$U$19</c:f>
              <c:strCache>
                <c:ptCount val="1"/>
                <c:pt idx="0">
                  <c:v>General Fund 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E-4E35-BBE5-2841A739F5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E-4E35-BBE5-2841A739F5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E-4E35-BBE5-2841A739F5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E-4E35-BBE5-2841A739F5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E-4E35-BBE5-2841A739F569}"/>
              </c:ext>
            </c:extLst>
          </c:dPt>
          <c:dLbls>
            <c:dLbl>
              <c:idx val="2"/>
              <c:layout>
                <c:manualLayout>
                  <c:x val="9.4143708509162205E-4"/>
                  <c:y val="-3.0379119276757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8E-4E35-BBE5-2841A739F569}"/>
                </c:ext>
              </c:extLst>
            </c:dLbl>
            <c:dLbl>
              <c:idx val="3"/>
              <c:layout>
                <c:manualLayout>
                  <c:x val="-5.2673560750784193E-2"/>
                  <c:y val="3.56698745990084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8E-4E35-BBE5-2841A739F569}"/>
                </c:ext>
              </c:extLst>
            </c:dLbl>
            <c:dLbl>
              <c:idx val="4"/>
              <c:layout>
                <c:manualLayout>
                  <c:x val="-0.11064150919933564"/>
                  <c:y val="1.4218430975480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8E-4E35-BBE5-2841A739F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Graphs!$U$21:$U$25</c:f>
              <c:strCache>
                <c:ptCount val="5"/>
                <c:pt idx="0">
                  <c:v>Net Tuition and Charges</c:v>
                </c:pt>
                <c:pt idx="1">
                  <c:v>Appropriations</c:v>
                </c:pt>
                <c:pt idx="2">
                  <c:v>Capital Appropriations</c:v>
                </c:pt>
                <c:pt idx="3">
                  <c:v>HEERF</c:v>
                </c:pt>
                <c:pt idx="4">
                  <c:v>Other</c:v>
                </c:pt>
              </c:strCache>
            </c:strRef>
          </c:cat>
          <c:val>
            <c:numRef>
              <c:f>Graphs!$Y$21:$Y$25</c:f>
              <c:numCache>
                <c:formatCode>"$"0.0,,"M"</c:formatCode>
                <c:ptCount val="5"/>
                <c:pt idx="0">
                  <c:v>18645831.801822614</c:v>
                </c:pt>
                <c:pt idx="1">
                  <c:v>26112786.015379999</c:v>
                </c:pt>
                <c:pt idx="2">
                  <c:v>2500000</c:v>
                </c:pt>
                <c:pt idx="3">
                  <c:v>7145832</c:v>
                </c:pt>
                <c:pt idx="4">
                  <c:v>1728505.8236767501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8E-4E35-BBE5-2841A739F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602531545483233"/>
          <c:y val="0.43364144065325166"/>
          <c:w val="0.32626831744326751"/>
          <c:h val="0.32783639545056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70AD47">
            <a:lumMod val="40000"/>
            <a:lumOff val="60000"/>
          </a:srgbClr>
        </a:gs>
        <a:gs pos="74000">
          <a:srgbClr val="70AD47">
            <a:lumMod val="40000"/>
            <a:lumOff val="60000"/>
          </a:srgbClr>
        </a:gs>
        <a:gs pos="83000">
          <a:srgbClr val="70AD47">
            <a:lumMod val="40000"/>
            <a:lumOff val="60000"/>
          </a:srgbClr>
        </a:gs>
        <a:gs pos="100000">
          <a:srgbClr val="70AD47"/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36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General Fund Expenditures</a:t>
            </a:r>
          </a:p>
        </c:rich>
      </c:tx>
      <c:layout>
        <c:manualLayout>
          <c:xMode val="edge"/>
          <c:yMode val="edge"/>
          <c:x val="0.53846305269546035"/>
          <c:y val="3.873272159217275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36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966017405719022E-2"/>
          <c:y val="9.9509579419543359E-2"/>
          <c:w val="0.6802205755136147"/>
          <c:h val="0.875446170452794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1-4024-A894-D8FB9CE79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71-4024-A894-D8FB9CE792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71-4024-A894-D8FB9CE792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71-4024-A894-D8FB9CE792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71-4024-A894-D8FB9CE7927A}"/>
              </c:ext>
            </c:extLst>
          </c:dPt>
          <c:dLbls>
            <c:dLbl>
              <c:idx val="1"/>
              <c:layout>
                <c:manualLayout>
                  <c:x val="0.13176797340616581"/>
                  <c:y val="0.123412924132529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1-4024-A894-D8FB9CE7927A}"/>
                </c:ext>
              </c:extLst>
            </c:dLbl>
            <c:dLbl>
              <c:idx val="2"/>
              <c:layout>
                <c:manualLayout>
                  <c:x val="-2.8632630301232802E-2"/>
                  <c:y val="3.0039822732591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71-4024-A894-D8FB9CE7927A}"/>
                </c:ext>
              </c:extLst>
            </c:dLbl>
            <c:dLbl>
              <c:idx val="3"/>
              <c:layout>
                <c:manualLayout>
                  <c:x val="-4.5925938806261384E-2"/>
                  <c:y val="-1.8500145815106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71-4024-A894-D8FB9CE7927A}"/>
                </c:ext>
              </c:extLst>
            </c:dLbl>
            <c:dLbl>
              <c:idx val="4"/>
              <c:layout>
                <c:manualLayout>
                  <c:x val="2.7775920913379302E-2"/>
                  <c:y val="-3.5769903762029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71-4024-A894-D8FB9CE79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Graphs!$S$50:$S$54</c:f>
              <c:strCache>
                <c:ptCount val="5"/>
                <c:pt idx="0">
                  <c:v>Compensation and Benefits</c:v>
                </c:pt>
                <c:pt idx="1">
                  <c:v>Operating </c:v>
                </c:pt>
                <c:pt idx="2">
                  <c:v>Utilities</c:v>
                </c:pt>
                <c:pt idx="3">
                  <c:v>Principal and Interest</c:v>
                </c:pt>
                <c:pt idx="4">
                  <c:v>Capital Projects &amp; Equip.</c:v>
                </c:pt>
              </c:strCache>
            </c:strRef>
          </c:cat>
          <c:val>
            <c:numRef>
              <c:f>Graphs!$V$50:$V$54</c:f>
              <c:numCache>
                <c:formatCode>"$"0.0,,"M"</c:formatCode>
                <c:ptCount val="5"/>
                <c:pt idx="0">
                  <c:v>40296484.559586719</c:v>
                </c:pt>
                <c:pt idx="1">
                  <c:v>11297499.942757811</c:v>
                </c:pt>
                <c:pt idx="2">
                  <c:v>1555152.212242191</c:v>
                </c:pt>
                <c:pt idx="3">
                  <c:v>951855.75</c:v>
                </c:pt>
                <c:pt idx="4">
                  <c:v>2962000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E471-4024-A894-D8FB9CE792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471-4024-A894-D8FB9CE79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471-4024-A894-D8FB9CE792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471-4024-A894-D8FB9CE792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471-4024-A894-D8FB9CE792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471-4024-A894-D8FB9CE7927A}"/>
              </c:ext>
            </c:extLst>
          </c:dPt>
          <c:cat>
            <c:strRef>
              <c:f>Graphs!$S$50:$S$54</c:f>
              <c:strCache>
                <c:ptCount val="5"/>
                <c:pt idx="0">
                  <c:v>Compensation and Benefits</c:v>
                </c:pt>
                <c:pt idx="1">
                  <c:v>Operating </c:v>
                </c:pt>
                <c:pt idx="2">
                  <c:v>Utilities</c:v>
                </c:pt>
                <c:pt idx="3">
                  <c:v>Principal and Interest</c:v>
                </c:pt>
                <c:pt idx="4">
                  <c:v>Capital Projects &amp; Equip.</c:v>
                </c:pt>
              </c:strCache>
            </c:strRef>
          </c:cat>
          <c:val>
            <c:numRef>
              <c:f>Graphs!$S$50:$S$54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Graphs!#REF!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5-E471-4024-A894-D8FB9CE79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l" rtl="0">
              <a:defRPr lang="en-US"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675677630879067"/>
          <c:y val="0.4481344415281423"/>
          <c:w val="0.36698157537578541"/>
          <c:h val="0.34926602281643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70AD47">
            <a:lumMod val="40000"/>
            <a:lumOff val="60000"/>
          </a:srgbClr>
        </a:gs>
        <a:gs pos="74000">
          <a:srgbClr val="70AD47">
            <a:lumMod val="40000"/>
            <a:lumOff val="60000"/>
          </a:srgbClr>
        </a:gs>
        <a:gs pos="83000">
          <a:srgbClr val="70AD47">
            <a:lumMod val="40000"/>
            <a:lumOff val="60000"/>
          </a:srgbClr>
        </a:gs>
        <a:gs pos="100000">
          <a:srgbClr val="70AD47"/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36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Auxiliary System Revenue</a:t>
            </a:r>
          </a:p>
        </c:rich>
      </c:tx>
      <c:layout>
        <c:manualLayout>
          <c:xMode val="edge"/>
          <c:yMode val="edge"/>
          <c:x val="0.55597399934383207"/>
          <c:y val="3.9642169728783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36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637894179984646E-2"/>
          <c:y val="7.3193761109418637E-2"/>
          <c:w val="0.69201726836246669"/>
          <c:h val="0.903188422164162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1-483E-B37A-91F6E422C6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1-483E-B37A-91F6E422C6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31-483E-B37A-91F6E422C6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31-483E-B37A-91F6E422C6D8}"/>
              </c:ext>
            </c:extLst>
          </c:dPt>
          <c:dLbls>
            <c:dLbl>
              <c:idx val="2"/>
              <c:layout>
                <c:manualLayout>
                  <c:x val="0.12706988618499188"/>
                  <c:y val="0.126113152522601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31-483E-B37A-91F6E422C6D8}"/>
                </c:ext>
              </c:extLst>
            </c:dLbl>
            <c:dLbl>
              <c:idx val="3"/>
              <c:layout>
                <c:manualLayout>
                  <c:x val="-5.566784782792919E-2"/>
                  <c:y val="3.8374307378244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31-483E-B37A-91F6E422C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Graphs!$T$93:$T$96</c:f>
              <c:strCache>
                <c:ptCount val="4"/>
                <c:pt idx="0">
                  <c:v>Residence Life</c:v>
                </c:pt>
                <c:pt idx="1">
                  <c:v>Bookstore</c:v>
                </c:pt>
                <c:pt idx="2">
                  <c:v>Recreation Center</c:v>
                </c:pt>
                <c:pt idx="3">
                  <c:v>Lion Cub Academy</c:v>
                </c:pt>
              </c:strCache>
            </c:strRef>
          </c:cat>
          <c:val>
            <c:numRef>
              <c:f>Graphs!$W$93:$W$96</c:f>
              <c:numCache>
                <c:formatCode>"$"0.0,,"M"</c:formatCode>
                <c:ptCount val="4"/>
                <c:pt idx="0">
                  <c:v>3607709.7641989253</c:v>
                </c:pt>
                <c:pt idx="1">
                  <c:v>2023000</c:v>
                </c:pt>
                <c:pt idx="2">
                  <c:v>1290834.7900537418</c:v>
                </c:pt>
                <c:pt idx="3">
                  <c:v>750250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31-483E-B37A-91F6E422C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630243476273354"/>
          <c:y val="0.4067121609798775"/>
          <c:w val="0.33052019036186447"/>
          <c:h val="0.35896879556722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3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Auxiliary System Expenditures</a:t>
            </a:r>
          </a:p>
        </c:rich>
      </c:tx>
      <c:layout>
        <c:manualLayout>
          <c:xMode val="edge"/>
          <c:yMode val="edge"/>
          <c:x val="0.54208333333333336"/>
          <c:y val="4.972338874307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32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41420603674545E-2"/>
          <c:y val="2.5045640128317295E-2"/>
          <c:w val="0.53512680446194227"/>
          <c:h val="0.95133654126567513"/>
        </c:manualLayout>
      </c:layout>
      <c:pieChart>
        <c:varyColors val="1"/>
        <c:ser>
          <c:idx val="0"/>
          <c:order val="0"/>
          <c:tx>
            <c:strRef>
              <c:f>Graphs!$T$123</c:f>
              <c:strCache>
                <c:ptCount val="1"/>
                <c:pt idx="0">
                  <c:v>Auxiliary System Expense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1A-4F1D-9B60-50CBC5260B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1A-4F1D-9B60-50CBC5260B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1A-4F1D-9B60-50CBC5260B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1A-4F1D-9B60-50CBC5260B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1A-4F1D-9B60-50CBC5260B1B}"/>
              </c:ext>
            </c:extLst>
          </c:dPt>
          <c:dLbls>
            <c:dLbl>
              <c:idx val="0"/>
              <c:layout>
                <c:manualLayout>
                  <c:x val="-0.12201853674540683"/>
                  <c:y val="0.202839311752697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A-4F1D-9B60-50CBC5260B1B}"/>
                </c:ext>
              </c:extLst>
            </c:dLbl>
            <c:dLbl>
              <c:idx val="2"/>
              <c:layout>
                <c:manualLayout>
                  <c:x val="0.10481602690288713"/>
                  <c:y val="-0.142705745115193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A-4F1D-9B60-50CBC5260B1B}"/>
                </c:ext>
              </c:extLst>
            </c:dLbl>
            <c:dLbl>
              <c:idx val="3"/>
              <c:layout>
                <c:manualLayout>
                  <c:x val="1.8430528215223091E-2"/>
                  <c:y val="-0.153462233887430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A-4F1D-9B60-50CBC526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Graphs!$T$124:$T$127</c:f>
              <c:strCache>
                <c:ptCount val="4"/>
                <c:pt idx="0">
                  <c:v>Comp. and Benefits</c:v>
                </c:pt>
                <c:pt idx="1">
                  <c:v>Operating</c:v>
                </c:pt>
                <c:pt idx="2">
                  <c:v>Utilities</c:v>
                </c:pt>
                <c:pt idx="3">
                  <c:v>Bond P&amp;I</c:v>
                </c:pt>
              </c:strCache>
            </c:strRef>
          </c:cat>
          <c:val>
            <c:numRef>
              <c:f>Graphs!$W$124:$W$127</c:f>
              <c:numCache>
                <c:formatCode>"$"0.0,,"M"</c:formatCode>
                <c:ptCount val="4"/>
                <c:pt idx="0">
                  <c:v>1896556.9086596242</c:v>
                </c:pt>
                <c:pt idx="1">
                  <c:v>3735292.1108136196</c:v>
                </c:pt>
                <c:pt idx="2">
                  <c:v>1005791.787757809</c:v>
                </c:pt>
                <c:pt idx="3">
                  <c:v>3856600.0199999996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1A-4F1D-9B60-50CBC526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l" rtl="0">
              <a:defRPr lang="en-US"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158751640419943"/>
          <c:y val="0.46620341207349086"/>
          <c:w val="0.3368508858267717"/>
          <c:h val="0.24746485855934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5905-A8F9-4BDB-B8A2-9475A4A12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9597E-2258-415D-9B2C-8F853A71B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8ACD-B68B-4847-94F8-C210E6F8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67FDB-5934-429E-8467-F5FA25AE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AC3D-4B83-4822-B17E-E1C53EFE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2720-95ED-4808-AADE-E3238EEA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7F613-27BF-4EAC-A94F-2DACC81F7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1F99-F291-413A-A3E6-95C91B9C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5FA02-15FA-4219-B76D-A4D43F50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36011-48F7-4B78-BE50-6C759F53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34293-7055-4831-BD67-D115B5E4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348CD-58A0-4F58-9DD5-407DEE4A1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253C-031A-48DA-BE39-3723313E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A65E8-06C1-422F-AB98-F95420BB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D4D3-3081-40B9-AB93-6394DA94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66A8-D367-490F-A883-5989E5BB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DBDB-FFB2-4A4D-9080-2C71F0943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F8E2-B790-4B79-8817-5EAAC978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C263-9657-4DDB-809D-C6E09632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7E584-F6EC-4910-921C-B82B20C9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D88F-DB6C-4BD8-BC14-A8FAF8B8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851AE-21A8-4159-89C1-66033074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9067-00B4-44BD-A408-2D2EBA78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70A78-5C2A-4D44-8EC3-D0308F33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FAE0-04CE-4DDC-908A-845396D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AC9F-C9BE-4AE0-89D8-971C85D7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31297-39B1-42BE-9CED-BD997FA7F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FC3CC-2D8B-426E-89B8-F8C1A36E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C0D58-B446-4238-BA91-62186064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FDA2D-9902-4A4E-9BB2-B8181F19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97E52-D3FD-44C8-8BC1-FB42559F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9F5D-9F49-4C08-ABC9-6714AF6E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F20A2-E92C-4DFC-BCA1-B1F582D1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CBCD1-D093-43A5-AE83-163AD262F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13C7D-ECFD-454D-98CB-1F52D9DC9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DF1B1-E402-49D6-A53B-F6E838F6E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2D5DB-9AD0-4EE0-A5AC-8F3024A0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4B64F-AA54-41CB-8E67-03582777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180CD-DD01-4C5D-A4B8-FF22CF90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6820-F691-435F-A96E-2C4923B9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75EB9-EBD1-4B0E-9A57-FAF793E0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10F85-1958-47EA-84FE-74F69BE6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2FBD5-FB98-4578-8B72-9F38ACBE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05DB9-AB67-424B-9DB8-05AD2FA9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5BC8F-A2E9-42C3-AA82-FBDE44CB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8173-DB04-418B-870E-99D167B7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E5FB-58D2-4195-BACA-3E915273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45590-88DA-4B84-B76D-300542BD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26E28-68E9-49F3-BA20-B285A750C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A88EC-3224-4A13-8AA1-E72A9319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265EA-E376-40F3-A82F-7635AB4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99A0A-AADD-491F-8122-EA0C623B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363C-2655-405B-A9BD-B9BE3134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2B3EC-AAAF-40BC-BFDC-D1F8EF516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D51B5-D5E1-458D-B683-55516AAC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9DBB8-3C25-4956-98BF-9CC0D864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277FF-7D4C-478C-ACE1-601541BE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1D220-2833-4962-AFED-A8E04647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26735-1854-40C7-9589-C95BDDFE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23903-C81C-41C0-B289-586F9F464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C629-646C-477F-8A81-20F10393B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8A20-6E6E-4D35-A7C7-B6314F5A4D07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8311-C5C2-48F7-AFF4-9E00410E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CFB2C-1559-4AAE-8093-1F9109A2C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F87-7132-4513-AC2B-E7DB94536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BD36F3-9D31-4B67-A0DD-A5C22D525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969112"/>
              </p:ext>
            </p:extLst>
          </p:nvPr>
        </p:nvGraphicFramePr>
        <p:xfrm>
          <a:off x="0" y="0"/>
          <a:ext cx="124545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5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C3FF8C-96BD-44C0-B7CB-EE1F82F4F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18481"/>
              </p:ext>
            </p:extLst>
          </p:nvPr>
        </p:nvGraphicFramePr>
        <p:xfrm>
          <a:off x="1" y="0"/>
          <a:ext cx="12191999" cy="695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46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AD47">
                <a:lumMod val="40000"/>
                <a:lumOff val="60000"/>
              </a:srgbClr>
            </a:gs>
            <a:gs pos="74000">
              <a:srgbClr val="70AD47">
                <a:lumMod val="40000"/>
                <a:lumOff val="60000"/>
              </a:srgbClr>
            </a:gs>
            <a:gs pos="83000">
              <a:srgbClr val="70AD47">
                <a:lumMod val="40000"/>
                <a:lumOff val="60000"/>
              </a:srgbClr>
            </a:gs>
            <a:gs pos="100000">
              <a:srgbClr val="70AD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E59D3D-E2A1-417D-90B2-CA395AA4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2565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12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AD47">
                <a:lumMod val="40000"/>
                <a:lumOff val="60000"/>
              </a:srgbClr>
            </a:gs>
            <a:gs pos="74000">
              <a:srgbClr val="70AD47">
                <a:lumMod val="40000"/>
                <a:lumOff val="60000"/>
              </a:srgbClr>
            </a:gs>
            <a:gs pos="83000">
              <a:srgbClr val="70AD47">
                <a:lumMod val="40000"/>
                <a:lumOff val="60000"/>
              </a:srgbClr>
            </a:gs>
            <a:gs pos="100000">
              <a:srgbClr val="70AD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7E69A0-2C59-4BB6-9432-636BC1092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136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03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Gibson, Jeff</dc:creator>
  <cp:lastModifiedBy>Gibson, Jeff</cp:lastModifiedBy>
  <cp:revision>26</cp:revision>
  <dcterms:created xsi:type="dcterms:W3CDTF">2021-06-14T19:33:45Z</dcterms:created>
  <dcterms:modified xsi:type="dcterms:W3CDTF">2021-06-24T15:28:50Z</dcterms:modified>
</cp:coreProperties>
</file>